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4" r:id="rId4"/>
    <p:sldMasterId id="2147483982" r:id="rId5"/>
    <p:sldMasterId id="2147483998" r:id="rId6"/>
    <p:sldMasterId id="2147484014" r:id="rId7"/>
    <p:sldMasterId id="2147484030" r:id="rId8"/>
    <p:sldMasterId id="2147484046" r:id="rId9"/>
    <p:sldMasterId id="2147484062" r:id="rId10"/>
    <p:sldMasterId id="2147484078" r:id="rId11"/>
    <p:sldMasterId id="2147484094" r:id="rId12"/>
    <p:sldMasterId id="2147484110" r:id="rId13"/>
  </p:sldMasterIdLst>
  <p:notesMasterIdLst>
    <p:notesMasterId r:id="rId46"/>
  </p:notesMasterIdLst>
  <p:handoutMasterIdLst>
    <p:handoutMasterId r:id="rId47"/>
  </p:handoutMasterIdLst>
  <p:sldIdLst>
    <p:sldId id="382" r:id="rId14"/>
    <p:sldId id="354" r:id="rId15"/>
    <p:sldId id="298" r:id="rId16"/>
    <p:sldId id="345" r:id="rId17"/>
    <p:sldId id="355" r:id="rId18"/>
    <p:sldId id="346" r:id="rId19"/>
    <p:sldId id="357" r:id="rId20"/>
    <p:sldId id="360" r:id="rId21"/>
    <p:sldId id="358" r:id="rId22"/>
    <p:sldId id="361" r:id="rId23"/>
    <p:sldId id="363" r:id="rId24"/>
    <p:sldId id="362" r:id="rId25"/>
    <p:sldId id="359" r:id="rId26"/>
    <p:sldId id="364" r:id="rId27"/>
    <p:sldId id="365" r:id="rId28"/>
    <p:sldId id="366" r:id="rId29"/>
    <p:sldId id="367" r:id="rId30"/>
    <p:sldId id="368" r:id="rId31"/>
    <p:sldId id="371" r:id="rId32"/>
    <p:sldId id="372" r:id="rId33"/>
    <p:sldId id="369" r:id="rId34"/>
    <p:sldId id="370" r:id="rId35"/>
    <p:sldId id="374" r:id="rId36"/>
    <p:sldId id="373" r:id="rId37"/>
    <p:sldId id="376" r:id="rId38"/>
    <p:sldId id="377" r:id="rId39"/>
    <p:sldId id="378" r:id="rId40"/>
    <p:sldId id="380" r:id="rId41"/>
    <p:sldId id="381" r:id="rId42"/>
    <p:sldId id="375" r:id="rId43"/>
    <p:sldId id="379" r:id="rId44"/>
    <p:sldId id="309" r:id="rId45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384C"/>
    <a:srgbClr val="003D4C"/>
    <a:srgbClr val="0033A0"/>
    <a:srgbClr val="9BB8D3"/>
    <a:srgbClr val="B5BD00"/>
    <a:srgbClr val="AFC828"/>
    <a:srgbClr val="051B35"/>
    <a:srgbClr val="EFA720"/>
    <a:srgbClr val="008C99"/>
    <a:srgbClr val="CD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/>
    <p:restoredTop sz="94640"/>
  </p:normalViewPr>
  <p:slideViewPr>
    <p:cSldViewPr snapToGrid="0" snapToObjects="1">
      <p:cViewPr varScale="1">
        <p:scale>
          <a:sx n="70" d="100"/>
          <a:sy n="70" d="100"/>
        </p:scale>
        <p:origin x="48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B7BAF74-D048-4B0A-87D8-486DFA6AE158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4CA7B983-FBE7-485F-A6A6-AF60144914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6121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11805-2DDE-414F-A96C-31634A476C0F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B9EFE-AA26-B348-9177-5EEFA03E8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58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4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86A1E96-6A59-4D5C-89D1-E95C50485DCF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02760364-C079-409A-B646-82450B86AD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278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5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92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8221305-12B3-45E6-96CB-E08A4B1A255A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1AF8976-65C4-4F03-90F7-8B39A9C27A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478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7464C25-4F9F-4FC6-9C7F-EF84C9D63001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E453F09-3547-464E-9304-EF781F8689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034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10E150A-8B88-4DCF-80C2-7E7518A12181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2212FC6-6735-4490-AF3C-0A40547E55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530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572A1E0-39D7-4C83-ABD0-9CDEE6CFDDD8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58C51CE-4600-4AF3-AC75-2E3996DA4A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444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01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598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1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3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C5624D4-6B62-4FCE-9EF8-C2E41AA2AE3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87C620F3-EA95-4CB9-AB01-C800E6276D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05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5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9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1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DDA15D7-DC88-4E6E-9C8A-3D8A6CCD6121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D914D9F-79D5-43FE-B9FF-A0C80689A8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81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32EFA3A-84A3-49A6-A1AA-016A44DA76D6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C198BAC-C1F6-4C0F-AEFB-A1FEA8F71A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45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6B0E4D0-83E9-4AA3-8E89-ABE0A5ED7F74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610FE61-E2DD-40E5-9A0C-A86572643E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362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F0123EC-1E1D-4DF4-8E5D-A5E6649A087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7826B5A-BFF8-4774-B35A-9E0C3A0578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843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01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117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92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02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9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57B912D-B650-4AAB-B795-34A642C34812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FC3CC5AA-8EB7-4D32-817F-E5EABD4723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747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9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70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B093DC6-D322-40F1-A67E-1D0A1C52A20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6C1F177-9147-4E65-9779-F9A0C400108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224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FF239A7-FB3A-4273-81D6-1459B3EB66A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DDCCBDC-2AC2-4D66-BE64-1462BA5BF5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752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9B47D49-014B-463D-B93F-73C762837616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4CD9753-6BEA-4814-9638-5D04BE10DE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709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A7BDA10-314E-4CF1-AEF0-C15030925DB9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2A54E2D-4259-4E5B-A2CE-4B60CBB47E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737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493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07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87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326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4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3E3023A-C8DF-4513-BEF0-C5C3EF779AE0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9D2F72F8-0EB6-4DB9-AD91-0B5C57E262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870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1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2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14BDEDC-33ED-49F8-9F88-5DC9D898387C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A9DC678-6AF9-4332-9171-06CE865B48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165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3EB489C-DE25-45EC-AF36-9AEE516831C7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25B0780-680E-4B20-9C75-42D78105AF8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334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E69A408-A023-4D47-B091-2E50EE81345B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A4B319E-ED0B-4BDB-84D8-D2E4A9EFB7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30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BBA97A-9060-4720-83C1-D5BAF8E8D61C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749B868-A8D8-478C-A7CF-B9D4F83568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737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660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29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327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42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8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DDB8D6C-24FB-43A6-B806-B1C0C666387E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F0BE5482-BF14-47E2-9D14-EC883FFEB0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682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9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75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12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DB0F4F7-5F07-4F2C-B4A5-67B783221161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67E1A7-B81E-4727-8C04-92285B9AB3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447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8E35032-2F77-4E24-8000-FB20F737B598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67D635B-9868-4EC2-9D96-764E89F7C8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479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5718CCF-47C0-4E9B-A37C-6350736C11FC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A21B928-7978-46DB-9804-E0A5DE2ED0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862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661706A-3C85-4D6B-A490-EB1FB98E3EE5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4DAA27B-E927-499E-9F83-E1D5AA7C5E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46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021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83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21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7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78AEEA6-E2EA-420B-A81C-61EF270F35C5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79676034-C9CE-4065-BFDF-5429104DBE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169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68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2D30BDF-B3A1-4314-B9B4-33DC13EBDA8B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63F5411-55B5-4B22-B858-983035CC24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510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6B9A524-7120-4DA8-B95D-B88B6B16B5C2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5A140C7-A9F5-4F1F-93F0-5820C623BD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33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C4CA15C-7CD3-44FF-9E45-E61354FA1A50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4D50400-9494-4E17-B5C0-CEC8B1FB2A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635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9445E11-10FC-418C-97E4-9F33B946ADCF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0712130-C76D-4A04-AB4B-25EE272705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662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98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4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519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4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C21E50B-DE7D-40D1-988E-7B7FE664AE81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26CDA1F9-056E-4F6F-B33A-7A88A40801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45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4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6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90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79740FF-E0AF-4E96-8AFE-B38DD69450C4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753372-764F-4773-954D-A4EBD3FD15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428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E3B6BBD-4276-4AF5-A8F3-CA4038F60A90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E1B8A04-72AD-4F3C-B17A-D2DA6319DE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751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D1C220E-3C5F-46E1-891F-D6C474AEADA5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5082EE8-5137-4C15-8323-3D7CC0E2B8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156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ADAD5FD-1503-4262-8C20-75A8D8D434FE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186E766-5928-40A3-A879-3FE235C6D8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070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06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11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50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3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2D3E5F0-078D-4E61-8282-667690BD8819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5C19B0B4-A242-414C-9ED7-3F1AB44DF9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99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9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75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78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EC0455-FE95-48F4-A160-0369585E555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1F4A01F-2919-4710-B236-F6B2BF838F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362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DE540AC-1EEA-4A0E-9EE0-0595C9AA136F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BD976B6-9476-4856-BDF4-2E39BE79B0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522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99433DB-0EED-46FE-9275-118222AC0317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7D66FFD-C7B1-48AC-9A85-7720ABC335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422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309E35C-D3F0-4E60-8CDA-F2F9E4E9022A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2A94A3F-5749-41D8-A774-5D27D969B6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740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5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265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15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85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46E3DC5-BBEE-45EC-8265-621C008D4EFA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DEE022BB-F856-4F18-917A-BD8491815C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442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5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1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10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BAB7739-5376-4DB6-86E1-8798B759D3A4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9121C68-73E0-473E-B5E7-C65C6E021DC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80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0AF4E9B-CFD2-4C40-B3CB-34B9F765AD74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F58CB45-5B6F-4745-8BFD-0D85FC8976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902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DFB29C9-81E2-4DE2-AEAC-99F64F4DD53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8887A0B-5AFC-491D-A1F6-F2649E482D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002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079768D-CC49-45E6-A78A-A3B435078306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F18900A-1737-4D5D-AB1B-B7941AEA26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933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75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33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6345"/>
            <a:ext cx="7772400" cy="847022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27700"/>
            <a:ext cx="7772400" cy="724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5E565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0105"/>
            <a:ext cx="8229600" cy="894717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5276"/>
            <a:ext cx="8229600" cy="350088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83463C6-A328-48E8-A8D4-2C1BFEAE5687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dirty="0" smtClean="0">
                <a:latin typeface="Helvetica"/>
                <a:ea typeface="MS PGothic" charset="0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8488" y="6356350"/>
            <a:ext cx="7778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panose="020B0604020202020204" pitchFamily="34" charset="0"/>
              </a:defRPr>
            </a:lvl1pPr>
          </a:lstStyle>
          <a:p>
            <a:fld id="{4620A545-63A9-44A4-8D2C-99FE3AC9E3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82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4510"/>
            <a:ext cx="8229600" cy="600455"/>
          </a:xfrm>
          <a:prstGeom prst="rect">
            <a:avLst/>
          </a:prstGeom>
        </p:spPr>
        <p:txBody>
          <a:bodyPr/>
          <a:lstStyle>
            <a:lvl1pPr algn="l">
              <a:defRPr sz="32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66386"/>
            <a:ext cx="4038600" cy="435411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04136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Helvetica"/>
                <a:cs typeface="Helvetica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88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8524"/>
            <a:ext cx="3008313" cy="91659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88524"/>
            <a:ext cx="5111750" cy="47376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71917"/>
            <a:ext cx="3008313" cy="3554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F87B460-9C8B-40A8-9D57-679B24FA7E7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F29A40A-DAB4-4A4F-9154-DA004EF380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15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941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358480"/>
            <a:ext cx="5486400" cy="3813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9800" y="2057400"/>
            <a:ext cx="294542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738B775-6CC0-494A-A6B8-4345187946A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FE95B96-A59E-4CD2-AF9C-A5988D359B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283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715D3CB-A39E-45E3-8BD1-61DFBDBE839D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573F081-3EF7-4973-9F85-E218746D3D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545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6075"/>
            <a:ext cx="2057400" cy="4600088"/>
          </a:xfrm>
          <a:prstGeom prst="rect">
            <a:avLst/>
          </a:prstGeo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6075"/>
            <a:ext cx="6019800" cy="4600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F956CF7-7295-458B-84BA-3BC3D22FF186}" type="datetimeFigureOut">
              <a:rPr lang="en-GB" altLang="en-US"/>
              <a:pPr/>
              <a:t>23/11/2016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D924B99-BB23-4A58-AC9B-62047ECBC8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177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972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8408458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 sz="2800"/>
            </a:lvl1pPr>
            <a:lvl2pPr>
              <a:defRPr sz="20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33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6075" y="1697038"/>
            <a:ext cx="3344863" cy="4673600"/>
          </a:xfrm>
          <a:prstGeom prst="rect">
            <a:avLst/>
          </a:prstGeom>
        </p:spPr>
        <p:txBody>
          <a:bodyPr vert="horz"/>
          <a:lstStyle>
            <a:lvl1pPr marL="0" indent="0">
              <a:buFont typeface="Arial"/>
              <a:buNone/>
              <a:tabLst>
                <a:tab pos="263525" algn="l"/>
              </a:tabLst>
              <a:defRPr/>
            </a:lvl1pPr>
            <a:lvl2pPr marL="742950" indent="-285750">
              <a:buFont typeface="Wingdings" charset="2"/>
              <a:buChar char="§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martArt Placeholder 10"/>
          <p:cNvSpPr>
            <a:spLocks noGrp="1"/>
          </p:cNvSpPr>
          <p:nvPr>
            <p:ph type="dgm" sz="quarter" idx="12"/>
          </p:nvPr>
        </p:nvSpPr>
        <p:spPr>
          <a:xfrm>
            <a:off x="4064000" y="1697038"/>
            <a:ext cx="4622800" cy="4673600"/>
          </a:xfrm>
          <a:prstGeom prst="rect">
            <a:avLst/>
          </a:prstGeom>
        </p:spPr>
        <p:txBody>
          <a:bodyPr vert="horz"/>
          <a:lstStyle>
            <a:lvl1pPr>
              <a:defRPr sz="2000">
                <a:latin typeface="Arial"/>
                <a:cs typeface="Arial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46075" y="6440488"/>
            <a:ext cx="4028369" cy="314031"/>
          </a:xfrm>
          <a:prstGeom prst="rect">
            <a:avLst/>
          </a:prstGeom>
        </p:spPr>
        <p:txBody>
          <a:bodyPr vert="horz" wrap="none">
            <a:normAutofit/>
          </a:bodyPr>
          <a:lstStyle>
            <a:lvl1pPr marL="0" indent="0">
              <a:buNone/>
              <a:defRPr sz="1300" b="0" i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0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5A8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244" r:id="rId2"/>
    <p:sldLayoutId id="2147484174" r:id="rId3"/>
    <p:sldLayoutId id="2147484175" r:id="rId4"/>
    <p:sldLayoutId id="2147484176" r:id="rId5"/>
    <p:sldLayoutId id="2147484245" r:id="rId6"/>
    <p:sldLayoutId id="2147484246" r:id="rId7"/>
    <p:sldLayoutId id="2147484247" r:id="rId8"/>
    <p:sldLayoutId id="2147484248" r:id="rId9"/>
    <p:sldLayoutId id="2147484177" r:id="rId10"/>
    <p:sldLayoutId id="2147484178" r:id="rId11"/>
    <p:sldLayoutId id="214748417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FD4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IoE_286_landscape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249" r:id="rId2"/>
    <p:sldLayoutId id="2147484181" r:id="rId3"/>
    <p:sldLayoutId id="2147484182" r:id="rId4"/>
    <p:sldLayoutId id="2147484183" r:id="rId5"/>
    <p:sldLayoutId id="2147484250" r:id="rId6"/>
    <p:sldLayoutId id="2147484251" r:id="rId7"/>
    <p:sldLayoutId id="2147484252" r:id="rId8"/>
    <p:sldLayoutId id="2147484253" r:id="rId9"/>
    <p:sldLayoutId id="2147484184" r:id="rId10"/>
    <p:sldLayoutId id="2147484185" r:id="rId11"/>
    <p:sldLayoutId id="2147484186" r:id="rId12"/>
    <p:sldLayoutId id="2147484187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8C99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254" r:id="rId2"/>
    <p:sldLayoutId id="2147484189" r:id="rId3"/>
    <p:sldLayoutId id="2147484190" r:id="rId4"/>
    <p:sldLayoutId id="2147484255" r:id="rId5"/>
    <p:sldLayoutId id="2147484256" r:id="rId6"/>
    <p:sldLayoutId id="2147484257" r:id="rId7"/>
    <p:sldLayoutId id="2147484258" r:id="rId8"/>
    <p:sldLayoutId id="2147484191" r:id="rId9"/>
    <p:sldLayoutId id="2147484192" r:id="rId10"/>
    <p:sldLayoutId id="2147484193" r:id="rId11"/>
    <p:sldLayoutId id="214748419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5A5C2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259" r:id="rId2"/>
    <p:sldLayoutId id="2147484196" r:id="rId3"/>
    <p:sldLayoutId id="2147484197" r:id="rId4"/>
    <p:sldLayoutId id="2147484260" r:id="rId5"/>
    <p:sldLayoutId id="2147484261" r:id="rId6"/>
    <p:sldLayoutId id="2147484262" r:id="rId7"/>
    <p:sldLayoutId id="2147484263" r:id="rId8"/>
    <p:sldLayoutId id="2147484198" r:id="rId9"/>
    <p:sldLayoutId id="2147484199" r:id="rId10"/>
    <p:sldLayoutId id="2147484200" r:id="rId11"/>
    <p:sldLayoutId id="2147484201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A720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64" r:id="rId2"/>
    <p:sldLayoutId id="2147484203" r:id="rId3"/>
    <p:sldLayoutId id="2147484204" r:id="rId4"/>
    <p:sldLayoutId id="2147484205" r:id="rId5"/>
    <p:sldLayoutId id="2147484265" r:id="rId6"/>
    <p:sldLayoutId id="2147484266" r:id="rId7"/>
    <p:sldLayoutId id="2147484267" r:id="rId8"/>
    <p:sldLayoutId id="2147484268" r:id="rId9"/>
    <p:sldLayoutId id="2147484206" r:id="rId10"/>
    <p:sldLayoutId id="2147484207" r:id="rId11"/>
    <p:sldLayoutId id="214748420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E6222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69" r:id="rId2"/>
    <p:sldLayoutId id="2147484210" r:id="rId3"/>
    <p:sldLayoutId id="2147484211" r:id="rId4"/>
    <p:sldLayoutId id="2147484212" r:id="rId5"/>
    <p:sldLayoutId id="2147484270" r:id="rId6"/>
    <p:sldLayoutId id="2147484271" r:id="rId7"/>
    <p:sldLayoutId id="2147484272" r:id="rId8"/>
    <p:sldLayoutId id="2147484273" r:id="rId9"/>
    <p:sldLayoutId id="2147484213" r:id="rId10"/>
    <p:sldLayoutId id="2147484214" r:id="rId11"/>
    <p:sldLayoutId id="214748421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D003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74" r:id="rId2"/>
    <p:sldLayoutId id="2147484217" r:id="rId3"/>
    <p:sldLayoutId id="2147484218" r:id="rId4"/>
    <p:sldLayoutId id="2147484219" r:id="rId5"/>
    <p:sldLayoutId id="2147484275" r:id="rId6"/>
    <p:sldLayoutId id="2147484276" r:id="rId7"/>
    <p:sldLayoutId id="2147484277" r:id="rId8"/>
    <p:sldLayoutId id="2147484278" r:id="rId9"/>
    <p:sldLayoutId id="2147484220" r:id="rId10"/>
    <p:sldLayoutId id="2147484221" r:id="rId11"/>
    <p:sldLayoutId id="214748422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597A3">
            <a:alpha val="9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79" r:id="rId2"/>
    <p:sldLayoutId id="2147484224" r:id="rId3"/>
    <p:sldLayoutId id="2147484225" r:id="rId4"/>
    <p:sldLayoutId id="2147484226" r:id="rId5"/>
    <p:sldLayoutId id="2147484280" r:id="rId6"/>
    <p:sldLayoutId id="2147484281" r:id="rId7"/>
    <p:sldLayoutId id="2147484282" r:id="rId8"/>
    <p:sldLayoutId id="2147484283" r:id="rId9"/>
    <p:sldLayoutId id="2147484227" r:id="rId10"/>
    <p:sldLayoutId id="2147484228" r:id="rId11"/>
    <p:sldLayoutId id="214748422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FD7BC">
            <a:alpha val="9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84" r:id="rId2"/>
    <p:sldLayoutId id="2147484231" r:id="rId3"/>
    <p:sldLayoutId id="2147484232" r:id="rId4"/>
    <p:sldLayoutId id="2147484233" r:id="rId5"/>
    <p:sldLayoutId id="2147484285" r:id="rId6"/>
    <p:sldLayoutId id="2147484286" r:id="rId7"/>
    <p:sldLayoutId id="2147484287" r:id="rId8"/>
    <p:sldLayoutId id="2147484288" r:id="rId9"/>
    <p:sldLayoutId id="2147484234" r:id="rId10"/>
    <p:sldLayoutId id="2147484235" r:id="rId11"/>
    <p:sldLayoutId id="214748423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8CB87">
            <a:alpha val="9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IoE_286_landscap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89" r:id="rId2"/>
    <p:sldLayoutId id="2147484238" r:id="rId3"/>
    <p:sldLayoutId id="2147484239" r:id="rId4"/>
    <p:sldLayoutId id="2147484240" r:id="rId5"/>
    <p:sldLayoutId id="2147484290" r:id="rId6"/>
    <p:sldLayoutId id="2147484291" r:id="rId7"/>
    <p:sldLayoutId id="2147484292" r:id="rId8"/>
    <p:sldLayoutId id="2147484293" r:id="rId9"/>
    <p:sldLayoutId id="2147484241" r:id="rId10"/>
    <p:sldLayoutId id="2147484242" r:id="rId11"/>
    <p:sldLayoutId id="2147484243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s://andrewrcameron.files.wordpress.com/2014/04/20101110082430flammar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7713" r="5578" b="70491"/>
          <a:stretch/>
        </p:blipFill>
        <p:spPr bwMode="auto">
          <a:xfrm>
            <a:off x="0" y="1227138"/>
            <a:ext cx="9144000" cy="25804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290" name="Picture 6" descr="IoE_286_landsca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8644" y="4786896"/>
            <a:ext cx="790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The New Biology:</a:t>
            </a:r>
          </a:p>
          <a:p>
            <a:r>
              <a:rPr lang="en-GB" sz="2400" b="1" dirty="0"/>
              <a:t>Implications for Philosophy, Theology and Education</a:t>
            </a:r>
          </a:p>
        </p:txBody>
      </p:sp>
    </p:spTree>
    <p:extLst>
      <p:ext uri="{BB962C8B-B14F-4D97-AF65-F5344CB8AC3E}">
        <p14:creationId xmlns:p14="http://schemas.microsoft.com/office/powerpoint/2010/main" val="360161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s://andrewrcameron.files.wordpress.com/2014/04/20101110082430flammar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7713" r="5578" b="70491"/>
          <a:stretch/>
        </p:blipFill>
        <p:spPr bwMode="auto">
          <a:xfrm>
            <a:off x="0" y="1227138"/>
            <a:ext cx="9144000" cy="25804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290" name="Picture 6" descr="IoE_286_landsca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58518" y="4996123"/>
            <a:ext cx="262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RE Lessons </a:t>
            </a:r>
          </a:p>
        </p:txBody>
      </p:sp>
    </p:spTree>
    <p:extLst>
      <p:ext uri="{BB962C8B-B14F-4D97-AF65-F5344CB8AC3E}">
        <p14:creationId xmlns:p14="http://schemas.microsoft.com/office/powerpoint/2010/main" val="2512313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1</a:t>
            </a:r>
          </a:p>
          <a:p>
            <a:pPr eaLnBrk="1" hangingPunct="1"/>
            <a:r>
              <a:rPr lang="en-GB" b="1" dirty="0"/>
              <a:t>Religion and Science: Two Windows?</a:t>
            </a:r>
          </a:p>
          <a:p>
            <a:pPr eaLnBrk="1" hangingPunct="1"/>
            <a:endParaRPr lang="en-GB" dirty="0"/>
          </a:p>
        </p:txBody>
      </p:sp>
      <p:pic>
        <p:nvPicPr>
          <p:cNvPr id="1028" name="Picture 4" descr="Image result for window s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185" y="3711317"/>
            <a:ext cx="3843580" cy="272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65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484187" y="1737067"/>
            <a:ext cx="8119881" cy="309980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/>
              <a:t>In 2000, scientist Professor Freeman Dyson was awarded the Templeton </a:t>
            </a:r>
            <a:r>
              <a:rPr lang="en-GB" sz="2000" b="1" i="1" dirty="0"/>
              <a:t>Science and Religion </a:t>
            </a:r>
            <a:r>
              <a:rPr lang="en-GB" sz="2000" b="1" dirty="0"/>
              <a:t>prize. In his acceptance speech, he stated: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“Science and religion are two windows that people look through, trying to understand the big universe outside, trying to understand why we are here.”</a:t>
            </a:r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484187" y="1737067"/>
            <a:ext cx="8119881" cy="309980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/>
              <a:t>In 2000, scientist Professor Freeman Dyson was awarded the Templeton </a:t>
            </a:r>
            <a:r>
              <a:rPr lang="en-GB" sz="2000" b="1" i="1" dirty="0"/>
              <a:t>Science and Religion </a:t>
            </a:r>
            <a:r>
              <a:rPr lang="en-GB" sz="2000" b="1" dirty="0"/>
              <a:t>prize. In his acceptance speech, he stated: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“Science and religion are two windows that people look through, trying to understand the big universe outside, trying to understand why we are here.”</a:t>
            </a:r>
          </a:p>
          <a:p>
            <a:pPr marL="0" indent="0">
              <a:buNone/>
            </a:pPr>
            <a:endParaRPr lang="en-GB" sz="2000" b="1" dirty="0"/>
          </a:p>
          <a:p>
            <a:r>
              <a:rPr lang="en-GB" sz="2000" b="1" dirty="0"/>
              <a:t>Does this capture the way an atheist might view the universe?</a:t>
            </a:r>
          </a:p>
          <a:p>
            <a:r>
              <a:rPr lang="en-GB" sz="2000" b="1" dirty="0"/>
              <a:t>Does it capture the way you view the universe?</a:t>
            </a:r>
          </a:p>
          <a:p>
            <a:r>
              <a:rPr lang="en-GB" sz="2000" b="1" dirty="0"/>
              <a:t>Give examples of how it does and does not capture the way you view the universe.</a:t>
            </a:r>
          </a:p>
          <a:p>
            <a:r>
              <a:rPr lang="en-GB" sz="2000" b="1" dirty="0"/>
              <a:t>Do you look through alternative windows? </a:t>
            </a:r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433953" y="1775813"/>
            <a:ext cx="8549823" cy="459399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/>
              <a:t>In groups, design a diagram which presents: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000" b="1" dirty="0"/>
              <a:t>A definition of science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000" b="1" dirty="0"/>
              <a:t>A definition of religion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b="1" dirty="0"/>
              <a:t>The relationship between science and religion</a:t>
            </a:r>
          </a:p>
          <a:p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Challenge</a:t>
            </a:r>
          </a:p>
          <a:p>
            <a:r>
              <a:rPr lang="en-GB" sz="2000" b="1" dirty="0"/>
              <a:t>You could also try to incorporate the following in your diagram: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000" b="1" dirty="0"/>
              <a:t>What we can know and understand through science, if anything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2000" b="1" dirty="0"/>
              <a:t>What we can know and understand through religion, if anything</a:t>
            </a:r>
          </a:p>
          <a:p>
            <a:pPr marL="1587" indent="0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/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/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92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433953" y="1775813"/>
            <a:ext cx="8549823" cy="459399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/>
              <a:t>In the same speech, Dyson says: </a:t>
            </a:r>
          </a:p>
          <a:p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“Both views are one-sided, neither is complete. Both leave out essential features of the real world. And both are worthy of respect.”</a:t>
            </a:r>
          </a:p>
          <a:p>
            <a:endParaRPr lang="en-GB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b="1" dirty="0"/>
              <a:t>What does this mean? Do you agree?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b="1" dirty="0"/>
              <a:t>What do you think Dyson thinks about religion and science?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b="1" dirty="0"/>
              <a:t>Do these ideas raise any questions for us to consider in future lessons?</a:t>
            </a:r>
          </a:p>
          <a:p>
            <a:pPr marL="1587" indent="0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/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/>
          </a:p>
          <a:p>
            <a:pPr indent="-341313">
              <a:spcBef>
                <a:spcPts val="70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26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2</a:t>
            </a:r>
          </a:p>
          <a:p>
            <a:pPr eaLnBrk="1" hangingPunct="1"/>
            <a:r>
              <a:rPr lang="en-GB" b="1" dirty="0"/>
              <a:t>Can we survive death?</a:t>
            </a:r>
          </a:p>
          <a:p>
            <a:pPr eaLnBrk="1" hangingPunct="1"/>
            <a:endParaRPr lang="en-GB" dirty="0"/>
          </a:p>
        </p:txBody>
      </p:sp>
      <p:pic>
        <p:nvPicPr>
          <p:cNvPr id="2050" name="Picture 2" descr="Image result for 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12" y="371353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56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231" y="1446797"/>
            <a:ext cx="896576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Have ‘you’ survived the brain transplant? If so, have you survived death?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Is this a brain transplant or a body transplant, or both?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does the narrative suggest about what it means to survive death? What is your response to this?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Are you now Maria, or are you the ‘ original’ you, or both? 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is a person and what aspect(s) of a person could survive death?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(if anything) would you like to survive of you? Why?</a:t>
            </a:r>
          </a:p>
          <a:p>
            <a:pPr lvl="0"/>
            <a:endParaRPr lang="en-GB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other questions/comments about the nature of personhood and the belief that we can survive death do you have?</a:t>
            </a:r>
          </a:p>
        </p:txBody>
      </p:sp>
    </p:spTree>
    <p:extLst>
      <p:ext uri="{BB962C8B-B14F-4D97-AF65-F5344CB8AC3E}">
        <p14:creationId xmlns:p14="http://schemas.microsoft.com/office/powerpoint/2010/main" val="255721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987" y="2826146"/>
            <a:ext cx="89657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Should we look to science or religion, or both, to define personhood? 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Should we use science or religion, or both, to find out if we can survive death? Why?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62664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3</a:t>
            </a:r>
          </a:p>
          <a:p>
            <a:pPr eaLnBrk="1" hangingPunct="1"/>
            <a:r>
              <a:rPr lang="en-GB" b="1" dirty="0"/>
              <a:t>Soul Survivor?</a:t>
            </a:r>
          </a:p>
          <a:p>
            <a:pPr eaLnBrk="1" hangingPunct="1"/>
            <a:endParaRPr lang="en-GB" dirty="0"/>
          </a:p>
        </p:txBody>
      </p:sp>
      <p:pic>
        <p:nvPicPr>
          <p:cNvPr id="5" name="Picture 2" descr="Image result for so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44" y="4223790"/>
            <a:ext cx="2642461" cy="168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0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3695" y="2358788"/>
            <a:ext cx="81443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/>
              <a:t>The video tells us that </a:t>
            </a:r>
            <a:r>
              <a:rPr lang="en-GB" sz="2000" b="1" dirty="0" err="1"/>
              <a:t>Macdougall</a:t>
            </a:r>
            <a:r>
              <a:rPr lang="en-GB" sz="2000" b="1" dirty="0"/>
              <a:t> attempted to weigh the soul but it does not tell us what the soul is.</a:t>
            </a:r>
          </a:p>
          <a:p>
            <a:pPr lvl="0"/>
            <a:endParaRPr lang="en-GB" sz="20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do you think the soul is?</a:t>
            </a:r>
          </a:p>
          <a:p>
            <a:pPr lvl="1"/>
            <a:endParaRPr lang="en-GB" sz="20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1" dirty="0"/>
              <a:t>Do you think </a:t>
            </a:r>
            <a:r>
              <a:rPr lang="en-GB" sz="2000" b="1" dirty="0" err="1"/>
              <a:t>Macdougall’s</a:t>
            </a:r>
            <a:r>
              <a:rPr lang="en-GB" sz="2000" b="1" dirty="0"/>
              <a:t> experiment was a good way of finding out about the existence of the soul? </a:t>
            </a:r>
          </a:p>
          <a:p>
            <a:pPr lvl="1"/>
            <a:r>
              <a:rPr lang="en-GB" sz="2000" b="1" dirty="0"/>
              <a:t>     Why/Why not?</a:t>
            </a:r>
          </a:p>
        </p:txBody>
      </p:sp>
    </p:spTree>
    <p:extLst>
      <p:ext uri="{BB962C8B-B14F-4D97-AF65-F5344CB8AC3E}">
        <p14:creationId xmlns:p14="http://schemas.microsoft.com/office/powerpoint/2010/main" val="28413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063156"/>
              </p:ext>
            </p:extLst>
          </p:nvPr>
        </p:nvGraphicFramePr>
        <p:xfrm>
          <a:off x="154983" y="3121000"/>
          <a:ext cx="8852709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454">
                  <a:extLst>
                    <a:ext uri="{9D8B030D-6E8A-4147-A177-3AD203B41FA5}">
                      <a16:colId xmlns:a16="http://schemas.microsoft.com/office/drawing/2014/main" val="2443363083"/>
                    </a:ext>
                  </a:extLst>
                </a:gridCol>
                <a:gridCol w="1475451">
                  <a:extLst>
                    <a:ext uri="{9D8B030D-6E8A-4147-A177-3AD203B41FA5}">
                      <a16:colId xmlns:a16="http://schemas.microsoft.com/office/drawing/2014/main" val="1144637274"/>
                    </a:ext>
                  </a:extLst>
                </a:gridCol>
                <a:gridCol w="1249136">
                  <a:extLst>
                    <a:ext uri="{9D8B030D-6E8A-4147-A177-3AD203B41FA5}">
                      <a16:colId xmlns:a16="http://schemas.microsoft.com/office/drawing/2014/main" val="191268656"/>
                    </a:ext>
                  </a:extLst>
                </a:gridCol>
                <a:gridCol w="1441342">
                  <a:extLst>
                    <a:ext uri="{9D8B030D-6E8A-4147-A177-3AD203B41FA5}">
                      <a16:colId xmlns:a16="http://schemas.microsoft.com/office/drawing/2014/main" val="2390457082"/>
                    </a:ext>
                  </a:extLst>
                </a:gridCol>
                <a:gridCol w="1735875">
                  <a:extLst>
                    <a:ext uri="{9D8B030D-6E8A-4147-A177-3AD203B41FA5}">
                      <a16:colId xmlns:a16="http://schemas.microsoft.com/office/drawing/2014/main" val="1038233047"/>
                    </a:ext>
                  </a:extLst>
                </a:gridCol>
                <a:gridCol w="1475451">
                  <a:extLst>
                    <a:ext uri="{9D8B030D-6E8A-4147-A177-3AD203B41FA5}">
                      <a16:colId xmlns:a16="http://schemas.microsoft.com/office/drawing/2014/main" val="50587478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r>
                        <a:rPr lang="en-GB" sz="1600" dirty="0"/>
                        <a:t>Summary of Argument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For or against</a:t>
                      </a:r>
                      <a:r>
                        <a:rPr lang="en-GB" sz="1600" baseline="0" dirty="0"/>
                        <a:t> existence of the soul?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What is the evidence?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Why is this evidence believable?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Strengths and weaknesses of argument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Similar examples and/or</a:t>
                      </a:r>
                      <a:r>
                        <a:rPr lang="en-GB" sz="1600" baseline="0" dirty="0"/>
                        <a:t> questions</a:t>
                      </a:r>
                      <a:r>
                        <a:rPr lang="en-GB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1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6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412346"/>
                  </a:ext>
                </a:extLst>
              </a:tr>
            </a:tbl>
          </a:graphicData>
        </a:graphic>
      </p:graphicFrame>
      <p:sp>
        <p:nvSpPr>
          <p:cNvPr id="4" name="Subtitle 2"/>
          <p:cNvSpPr txBox="1">
            <a:spLocks/>
          </p:cNvSpPr>
          <p:nvPr/>
        </p:nvSpPr>
        <p:spPr>
          <a:xfrm>
            <a:off x="2504874" y="1478921"/>
            <a:ext cx="4152926" cy="8284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sz="2000" b="1" dirty="0"/>
              <a:t>Example of a consolidation table</a:t>
            </a:r>
          </a:p>
        </p:txBody>
      </p:sp>
    </p:spTree>
    <p:extLst>
      <p:ext uri="{BB962C8B-B14F-4D97-AF65-F5344CB8AC3E}">
        <p14:creationId xmlns:p14="http://schemas.microsoft.com/office/powerpoint/2010/main" val="74271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651549" y="1565330"/>
            <a:ext cx="7818275" cy="47037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sz="2000" b="1" dirty="0"/>
              <a:t>When looking at evidence and arguments about the existence of the soul:</a:t>
            </a:r>
          </a:p>
          <a:p>
            <a:pPr marL="0" indent="0" eaLnBrk="1" hangingPunct="1">
              <a:buNone/>
            </a:pPr>
            <a:endParaRPr lang="en-GB" sz="2000" b="1" dirty="0"/>
          </a:p>
          <a:p>
            <a:pPr eaLnBrk="1" hangingPunct="1"/>
            <a:r>
              <a:rPr lang="en-GB" sz="2000" b="1" dirty="0"/>
              <a:t>What are the qualities and characteristics of strong evidence and argument? What kinds of evidence and argument are worthy of serious consideration? Why?</a:t>
            </a:r>
          </a:p>
          <a:p>
            <a:pPr eaLnBrk="1" hangingPunct="1"/>
            <a:endParaRPr lang="en-GB" sz="2000" b="1" dirty="0"/>
          </a:p>
          <a:p>
            <a:pPr eaLnBrk="1" hangingPunct="1"/>
            <a:r>
              <a:rPr lang="en-GB" sz="2000" b="1" dirty="0"/>
              <a:t>What are the qualities and characteristics of weak evidence and argument? What kinds of evidence and argument should be rejected? Why?</a:t>
            </a:r>
          </a:p>
          <a:p>
            <a:pPr eaLnBrk="1" hangingPunct="1"/>
            <a:endParaRPr lang="en-GB" sz="2000" b="1" dirty="0"/>
          </a:p>
          <a:p>
            <a:pPr eaLnBrk="1" hangingPunct="1"/>
            <a:r>
              <a:rPr lang="en-GB" sz="2000" b="1" dirty="0"/>
              <a:t>How do science and religion affect how you think about these questions?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85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4</a:t>
            </a:r>
          </a:p>
          <a:p>
            <a:pPr eaLnBrk="1" hangingPunct="1"/>
            <a:r>
              <a:rPr lang="en-GB" b="1" dirty="0"/>
              <a:t>Ethics of Cloning</a:t>
            </a:r>
          </a:p>
          <a:p>
            <a:pPr eaLnBrk="1" hangingPunct="1"/>
            <a:endParaRPr lang="en-GB" dirty="0"/>
          </a:p>
        </p:txBody>
      </p:sp>
      <p:pic>
        <p:nvPicPr>
          <p:cNvPr id="4098" name="Picture 2" descr="Image result for dolly the she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868" y="3648669"/>
            <a:ext cx="2238214" cy="294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01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503954" y="2965633"/>
            <a:ext cx="6198701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GB" sz="2000" b="1" dirty="0"/>
              <a:t>When does life begin? Who/what decides this? </a:t>
            </a:r>
          </a:p>
          <a:p>
            <a:pPr marL="0" indent="0" eaLnBrk="1" hangingPunct="1">
              <a:buNone/>
            </a:pPr>
            <a:endParaRPr lang="en-GB" sz="2000" b="1" dirty="0"/>
          </a:p>
          <a:p>
            <a:pPr eaLnBrk="1" hangingPunct="1"/>
            <a:r>
              <a:rPr lang="en-GB" sz="2000" b="1" dirty="0"/>
              <a:t>When does life end? Who/what decides this? 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05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55" y="1226302"/>
            <a:ext cx="7508930" cy="563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71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55" y="1226302"/>
            <a:ext cx="7508930" cy="563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39504" y="6026128"/>
            <a:ext cx="4928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‘An Experiment on a Bird in the Air Pump’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Joseph Wright 'of Derby‘  1768</a:t>
            </a:r>
          </a:p>
        </p:txBody>
      </p:sp>
    </p:spTree>
    <p:extLst>
      <p:ext uri="{BB962C8B-B14F-4D97-AF65-F5344CB8AC3E}">
        <p14:creationId xmlns:p14="http://schemas.microsoft.com/office/powerpoint/2010/main" val="12431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5" t="33583" r="18857" b="450"/>
          <a:stretch>
            <a:fillRect/>
          </a:stretch>
        </p:blipFill>
        <p:spPr bwMode="auto">
          <a:xfrm>
            <a:off x="3454148" y="3314743"/>
            <a:ext cx="2235704" cy="299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peech Bubble: Rectangle 3"/>
          <p:cNvSpPr/>
          <p:nvPr/>
        </p:nvSpPr>
        <p:spPr>
          <a:xfrm>
            <a:off x="61992" y="2246308"/>
            <a:ext cx="3199305" cy="2837136"/>
          </a:xfrm>
          <a:prstGeom prst="wedgeRectCallout">
            <a:avLst>
              <a:gd name="adj1" fmla="val 68892"/>
              <a:gd name="adj2" fmla="val 36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is just as I planned. Now the children can actually SEE what I have been telling them is true. </a:t>
            </a:r>
          </a:p>
          <a:p>
            <a:endParaRPr lang="en-GB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GB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Life isn’t a mystery anymore. We survive because we breathe oxygen. </a:t>
            </a:r>
          </a:p>
          <a:p>
            <a:r>
              <a:rPr lang="en-GB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Plain and simple.</a:t>
            </a:r>
          </a:p>
        </p:txBody>
      </p:sp>
      <p:sp>
        <p:nvSpPr>
          <p:cNvPr id="5" name="Thought Bubble: Cloud 4"/>
          <p:cNvSpPr/>
          <p:nvPr/>
        </p:nvSpPr>
        <p:spPr>
          <a:xfrm>
            <a:off x="4912964" y="1610471"/>
            <a:ext cx="4169044" cy="2752301"/>
          </a:xfrm>
          <a:prstGeom prst="cloudCallout">
            <a:avLst>
              <a:gd name="adj1" fmla="val -58333"/>
              <a:gd name="adj2" fmla="val 318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bird doesn’t deserve to die just to prove that oxygen exists. </a:t>
            </a:r>
          </a:p>
          <a:p>
            <a:endParaRPr lang="en-GB" dirty="0"/>
          </a:p>
          <a:p>
            <a:r>
              <a:rPr lang="en-GB" dirty="0"/>
              <a:t>What will this mean for my children? </a:t>
            </a:r>
          </a:p>
        </p:txBody>
      </p:sp>
    </p:spTree>
    <p:extLst>
      <p:ext uri="{BB962C8B-B14F-4D97-AF65-F5344CB8AC3E}">
        <p14:creationId xmlns:p14="http://schemas.microsoft.com/office/powerpoint/2010/main" val="116272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4" t="13293" r="11835" b="28262"/>
          <a:stretch/>
        </p:blipFill>
        <p:spPr bwMode="auto">
          <a:xfrm>
            <a:off x="3485771" y="2230534"/>
            <a:ext cx="2435087" cy="258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6719" y="1851163"/>
            <a:ext cx="2719952" cy="2069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moon might represent…</a:t>
            </a:r>
          </a:p>
          <a:p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6517459" y="3285641"/>
            <a:ext cx="2332073" cy="2132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  <a:p>
            <a:r>
              <a:rPr lang="en-GB" dirty="0"/>
              <a:t>The clouds reveal the moon to show….</a:t>
            </a:r>
          </a:p>
          <a:p>
            <a:r>
              <a:rPr lang="en-GB" dirty="0"/>
              <a:t>or</a:t>
            </a:r>
          </a:p>
          <a:p>
            <a:r>
              <a:rPr lang="en-GB" dirty="0"/>
              <a:t>The clouds hide the moon to show…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758698" y="3208149"/>
            <a:ext cx="1317356" cy="31485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122190" y="3523002"/>
            <a:ext cx="1627322" cy="14234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40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9312" y="2258859"/>
            <a:ext cx="61218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How is the case of Dolly the sheep similar and/or different to the scene in the painting?</a:t>
            </a:r>
          </a:p>
        </p:txBody>
      </p:sp>
      <p:pic>
        <p:nvPicPr>
          <p:cNvPr id="8194" name="Picture 2" descr="Image result for dolly the shee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6" y="4086527"/>
            <a:ext cx="3648325" cy="205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51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264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242" y="1281006"/>
            <a:ext cx="3842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Which character is likely to hold your quotation as true?</a:t>
            </a:r>
          </a:p>
          <a:p>
            <a:r>
              <a:rPr lang="en-GB" sz="2000" b="1" dirty="0">
                <a:solidFill>
                  <a:schemeClr val="bg1"/>
                </a:solidFill>
              </a:rPr>
              <a:t> </a:t>
            </a:r>
          </a:p>
          <a:p>
            <a:r>
              <a:rPr lang="en-GB" sz="2000" b="1" dirty="0">
                <a:solidFill>
                  <a:schemeClr val="bg1"/>
                </a:solidFill>
              </a:rPr>
              <a:t>Please be ready to explain your thinking.</a:t>
            </a:r>
          </a:p>
        </p:txBody>
      </p:sp>
    </p:spTree>
    <p:extLst>
      <p:ext uri="{BB962C8B-B14F-4D97-AF65-F5344CB8AC3E}">
        <p14:creationId xmlns:p14="http://schemas.microsoft.com/office/powerpoint/2010/main" val="31798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5</a:t>
            </a:r>
          </a:p>
          <a:p>
            <a:pPr eaLnBrk="1" hangingPunct="1"/>
            <a:r>
              <a:rPr lang="en-GB" b="1" dirty="0"/>
              <a:t>Seeing is believing?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56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andrewrcameron.files.wordpress.com/2014/04/20101110082430flammar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21441" r="5819" b="16975"/>
          <a:stretch/>
        </p:blipFill>
        <p:spPr bwMode="auto">
          <a:xfrm>
            <a:off x="0" y="1232115"/>
            <a:ext cx="9144000" cy="562588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120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736143"/>
              </p:ext>
            </p:extLst>
          </p:nvPr>
        </p:nvGraphicFramePr>
        <p:xfrm>
          <a:off x="1" y="1228986"/>
          <a:ext cx="9144000" cy="5629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4263">
                  <a:extLst>
                    <a:ext uri="{9D8B030D-6E8A-4147-A177-3AD203B41FA5}">
                      <a16:colId xmlns:a16="http://schemas.microsoft.com/office/drawing/2014/main" val="2601673723"/>
                    </a:ext>
                  </a:extLst>
                </a:gridCol>
                <a:gridCol w="1161603">
                  <a:extLst>
                    <a:ext uri="{9D8B030D-6E8A-4147-A177-3AD203B41FA5}">
                      <a16:colId xmlns:a16="http://schemas.microsoft.com/office/drawing/2014/main" val="3151775212"/>
                    </a:ext>
                  </a:extLst>
                </a:gridCol>
                <a:gridCol w="2744858">
                  <a:extLst>
                    <a:ext uri="{9D8B030D-6E8A-4147-A177-3AD203B41FA5}">
                      <a16:colId xmlns:a16="http://schemas.microsoft.com/office/drawing/2014/main" val="598744516"/>
                    </a:ext>
                  </a:extLst>
                </a:gridCol>
                <a:gridCol w="3083276">
                  <a:extLst>
                    <a:ext uri="{9D8B030D-6E8A-4147-A177-3AD203B41FA5}">
                      <a16:colId xmlns:a16="http://schemas.microsoft.com/office/drawing/2014/main" val="1142493415"/>
                    </a:ext>
                  </a:extLst>
                </a:gridCol>
              </a:tblGrid>
              <a:tr h="938846">
                <a:tc>
                  <a:txBody>
                    <a:bodyPr/>
                    <a:lstStyle/>
                    <a:p>
                      <a:r>
                        <a:rPr lang="en-GB" sz="20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Who/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What?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How/Why do I know or believe</a:t>
                      </a:r>
                      <a:r>
                        <a:rPr lang="en-GB" sz="2000" baseline="0" dirty="0"/>
                        <a:t> this</a:t>
                      </a:r>
                      <a:r>
                        <a:rPr lang="en-GB" sz="20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Example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07040"/>
                  </a:ext>
                </a:extLst>
              </a:tr>
              <a:tr h="1153896">
                <a:tc>
                  <a:txBody>
                    <a:bodyPr/>
                    <a:lstStyle/>
                    <a:p>
                      <a:r>
                        <a:rPr lang="en-GB" sz="2000" b="1" dirty="0"/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Parents</a:t>
                      </a:r>
                    </a:p>
                    <a:p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baseline="0" dirty="0"/>
                        <a:t>They love me. They want what’s best for me.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/>
                        <a:t>Don’t put your hand in the fire.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85311"/>
                  </a:ext>
                </a:extLst>
              </a:tr>
              <a:tr h="594431">
                <a:tc>
                  <a:txBody>
                    <a:bodyPr/>
                    <a:lstStyle/>
                    <a:p>
                      <a:r>
                        <a:rPr lang="en-GB" sz="2000" b="1" dirty="0"/>
                        <a:t>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77167"/>
                  </a:ext>
                </a:extLst>
              </a:tr>
              <a:tr h="594431">
                <a:tc>
                  <a:txBody>
                    <a:bodyPr/>
                    <a:lstStyle/>
                    <a:p>
                      <a:r>
                        <a:rPr lang="en-GB" sz="2000" b="1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16715"/>
                  </a:ext>
                </a:extLst>
              </a:tr>
              <a:tr h="594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51272"/>
                  </a:ext>
                </a:extLst>
              </a:tr>
              <a:tr h="594431">
                <a:tc>
                  <a:txBody>
                    <a:bodyPr/>
                    <a:lstStyle/>
                    <a:p>
                      <a:r>
                        <a:rPr lang="en-GB" sz="2000" b="1" dirty="0"/>
                        <a:t>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5439"/>
                  </a:ext>
                </a:extLst>
              </a:tr>
              <a:tr h="1158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Faith or</a:t>
                      </a:r>
                      <a:r>
                        <a:rPr lang="en-GB" sz="2000" b="1" baseline="0" dirty="0"/>
                        <a:t> non-faith perspective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7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4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480" y="3257271"/>
            <a:ext cx="7404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How and why might these sources of authority change over time?</a:t>
            </a:r>
          </a:p>
        </p:txBody>
      </p:sp>
    </p:spTree>
    <p:extLst>
      <p:ext uri="{BB962C8B-B14F-4D97-AF65-F5344CB8AC3E}">
        <p14:creationId xmlns:p14="http://schemas.microsoft.com/office/powerpoint/2010/main" val="187756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722" y="5975322"/>
            <a:ext cx="9143999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advantages and disadvantages to being in only one or both worlds?</a:t>
            </a:r>
          </a:p>
        </p:txBody>
      </p:sp>
      <p:pic>
        <p:nvPicPr>
          <p:cNvPr id="3" name="Picture 2" descr="https://andrewrcameron.files.wordpress.com/2014/04/20101110082430flammar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21441" r="5819" b="16975"/>
          <a:stretch/>
        </p:blipFill>
        <p:spPr bwMode="auto">
          <a:xfrm>
            <a:off x="984703" y="1503337"/>
            <a:ext cx="7167966" cy="4238786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075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abbit and duck optical ill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18" y="2197264"/>
            <a:ext cx="4937760" cy="370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2855" y="3128594"/>
            <a:ext cx="2037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kern="0" dirty="0">
                <a:solidFill>
                  <a:sysClr val="windowText" lastClr="000000"/>
                </a:solidFill>
              </a:rPr>
              <a:t>Duck or rabbit?</a:t>
            </a:r>
          </a:p>
        </p:txBody>
      </p:sp>
    </p:spTree>
    <p:extLst>
      <p:ext uri="{BB962C8B-B14F-4D97-AF65-F5344CB8AC3E}">
        <p14:creationId xmlns:p14="http://schemas.microsoft.com/office/powerpoint/2010/main" val="181690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rabbit and duck optical illu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0"/>
          <a:stretch/>
        </p:blipFill>
        <p:spPr bwMode="auto">
          <a:xfrm>
            <a:off x="213004" y="1577332"/>
            <a:ext cx="3677072" cy="248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andrewrcameron.files.wordpress.com/2014/04/20101110082430flammarion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20870" r="5525" b="18337"/>
          <a:stretch/>
        </p:blipFill>
        <p:spPr bwMode="auto">
          <a:xfrm>
            <a:off x="4750231" y="1577332"/>
            <a:ext cx="3983064" cy="2482585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10334" y="4703816"/>
            <a:ext cx="6977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>
                <a:solidFill>
                  <a:sysClr val="windowText" lastClr="000000"/>
                </a:solidFill>
              </a:rPr>
              <a:t>How are the images similar? 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>
                <a:solidFill>
                  <a:sysClr val="windowText" lastClr="000000"/>
                </a:solidFill>
              </a:rPr>
              <a:t>How are they different?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kern="0" dirty="0">
                <a:solidFill>
                  <a:sysClr val="windowText" lastClr="000000"/>
                </a:solidFill>
              </a:rPr>
              <a:t>What can they tell us about knowledge and belief?</a:t>
            </a:r>
          </a:p>
        </p:txBody>
      </p:sp>
    </p:spTree>
    <p:extLst>
      <p:ext uri="{BB962C8B-B14F-4D97-AF65-F5344CB8AC3E}">
        <p14:creationId xmlns:p14="http://schemas.microsoft.com/office/powerpoint/2010/main" val="203239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40648" y="1881889"/>
            <a:ext cx="7830654" cy="139371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GB" b="1" dirty="0"/>
              <a:t>Lesson 6</a:t>
            </a:r>
          </a:p>
          <a:p>
            <a:pPr eaLnBrk="1" hangingPunct="1"/>
            <a:r>
              <a:rPr lang="en-GB" b="1" dirty="0"/>
              <a:t>What is the relationship between science and religion? Does it matter?  </a:t>
            </a:r>
            <a:endParaRPr lang="en-GB" dirty="0"/>
          </a:p>
          <a:p>
            <a:pPr eaLnBrk="1" hangingPunct="1"/>
            <a:endParaRPr lang="en-GB" dirty="0"/>
          </a:p>
        </p:txBody>
      </p:sp>
      <p:pic>
        <p:nvPicPr>
          <p:cNvPr id="5" name="Picture 4" descr="https://andrewrcameron.files.wordpress.com/2014/04/20101110082430flammario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7713" r="5578" b="70491"/>
          <a:stretch/>
        </p:blipFill>
        <p:spPr bwMode="auto">
          <a:xfrm>
            <a:off x="0" y="4277532"/>
            <a:ext cx="9144000" cy="25804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983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7133" y="1843707"/>
            <a:ext cx="75941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it relevant to study the relationship between science and religion?</a:t>
            </a:r>
          </a:p>
          <a:p>
            <a:pPr lvl="0"/>
            <a:endParaRPr lang="en-GB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it important? </a:t>
            </a:r>
          </a:p>
          <a:p>
            <a:pPr lvl="0"/>
            <a:endParaRPr lang="en-GB" sz="2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Why? Why not?</a:t>
            </a:r>
            <a:endParaRPr lang="en-GB" sz="2400" b="1" dirty="0">
              <a:solidFill>
                <a:srgbClr val="000000"/>
              </a:solidFill>
            </a:endParaRPr>
          </a:p>
        </p:txBody>
      </p:sp>
      <p:pic>
        <p:nvPicPr>
          <p:cNvPr id="4" name="Picture 2" descr="Image result for science and relig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371" y="5011122"/>
            <a:ext cx="4669229" cy="184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0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B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IoE_286_landscap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0" y="4416425"/>
            <a:ext cx="9144000" cy="2441575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56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3271693" y="2196941"/>
            <a:ext cx="2470429" cy="124968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500" dirty="0"/>
              <a:t>Thank you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4659086"/>
            <a:ext cx="3579223" cy="2211978"/>
          </a:xfrm>
          <a:prstGeom prst="rect">
            <a:avLst/>
          </a:prstGeom>
          <a:solidFill>
            <a:srgbClr val="4B384C"/>
          </a:solidFill>
          <a:ln w="12700">
            <a:noFill/>
            <a:miter lim="800000"/>
            <a:headEnd/>
            <a:tailEnd/>
          </a:ln>
        </p:spPr>
        <p:txBody>
          <a:bodyPr wrap="none" lIns="180000" tIns="180000" rIns="180000" bIns="180000">
            <a:prstTxWarp prst="textNoShape">
              <a:avLst/>
            </a:prstTxWarp>
          </a:bodyPr>
          <a:lstStyle/>
          <a:p>
            <a:pPr>
              <a:lnSpc>
                <a:spcPct val="94000"/>
              </a:lnSpc>
            </a:pPr>
            <a:r>
              <a:rPr lang="en-GB" sz="1400" b="1" dirty="0">
                <a:solidFill>
                  <a:schemeClr val="bg1"/>
                </a:solidFill>
              </a:rPr>
              <a:t>UCL Institute of Education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University College London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20 Bedford Way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London WC1H 0AL</a:t>
            </a:r>
          </a:p>
          <a:p>
            <a:pPr>
              <a:lnSpc>
                <a:spcPct val="94000"/>
              </a:lnSpc>
            </a:pPr>
            <a:endParaRPr lang="en-GB" sz="1000" dirty="0">
              <a:solidFill>
                <a:schemeClr val="bg1"/>
              </a:solidFill>
            </a:endParaRP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Tel +44 (0)20 7612 6000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Fax +44 (0)20 7612 6126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Email info@ioe.ac.uk</a:t>
            </a:r>
          </a:p>
          <a:p>
            <a:pPr>
              <a:lnSpc>
                <a:spcPct val="94000"/>
              </a:lnSpc>
            </a:pPr>
            <a:r>
              <a:rPr lang="en-GB" sz="1400" dirty="0">
                <a:solidFill>
                  <a:schemeClr val="bg1"/>
                </a:solidFill>
              </a:rPr>
              <a:t>Web www.ucl.ac.uk/ioe</a:t>
            </a:r>
          </a:p>
        </p:txBody>
      </p:sp>
      <p:pic>
        <p:nvPicPr>
          <p:cNvPr id="9218" name="Picture 2" descr="Image result for science and relig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23" y="4659086"/>
            <a:ext cx="5592264" cy="221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17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xmlns:p14="http://schemas.microsoft.com/office/powerpoint/2010/main" spd="slow" advClick="0" advTm="20000"/>
    </mc:Fallback>
  </mc:AlternateContent>
</p:sld>
</file>

<file path=ppt/theme/theme1.xml><?xml version="1.0" encoding="utf-8"?>
<a:theme xmlns:a="http://schemas.openxmlformats.org/drawingml/2006/main" name="Light Blu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ue Celest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right Blu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ky Blu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Yellow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rang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Pink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Purpl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Stone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Light Green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OE-Net Document" ma:contentTypeID="0x0101003C6433750ECB5A49A2B0F8B7F0D600E000508F965A44D00B4BB5F97D405736E133" ma:contentTypeVersion="7" ma:contentTypeDescription="" ma:contentTypeScope="" ma:versionID="849809ea6dcb1261241d6a9a69473d50">
  <xsd:schema xmlns:xsd="http://www.w3.org/2001/XMLSchema" xmlns:xs="http://www.w3.org/2001/XMLSchema" xmlns:p="http://schemas.microsoft.com/office/2006/metadata/properties" xmlns:ns1="http://schemas.microsoft.com/sharepoint/v3" xmlns:ns2="1f70c37c-c3dd-452e-8808-84ca52e5f108" targetNamespace="http://schemas.microsoft.com/office/2006/metadata/properties" ma:root="true" ma:fieldsID="17997155ec8a0f7180f991f9e5460b9c" ns1:_="" ns2:_="">
    <xsd:import namespace="http://schemas.microsoft.com/sharepoint/v3"/>
    <xsd:import namespace="1f70c37c-c3dd-452e-8808-84ca52e5f108"/>
    <xsd:element name="properties">
      <xsd:complexType>
        <xsd:sequence>
          <xsd:element name="documentManagement">
            <xsd:complexType>
              <xsd:all>
                <xsd:element ref="ns2:IOENetDocumentType"/>
                <xsd:element ref="ns1:ol_Depart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ol_Department" ma:index="9" nillable="true" ma:displayName="Department" ma:hidden="true" ma:internalName="ol_Department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0c37c-c3dd-452e-8808-84ca52e5f108" elementFormDefault="qualified">
    <xsd:import namespace="http://schemas.microsoft.com/office/2006/documentManagement/types"/>
    <xsd:import namespace="http://schemas.microsoft.com/office/infopath/2007/PartnerControls"/>
    <xsd:element name="IOENetDocumentType" ma:index="8" ma:displayName="IOE-Net Document Type" ma:format="Dropdown" ma:internalName="IOENetDocumentType" ma:readOnly="false">
      <xsd:simpleType>
        <xsd:restriction base="dms:Choice">
          <xsd:enumeration value="Agreement"/>
          <xsd:enumeration value="Form"/>
          <xsd:enumeration value="Guideline"/>
          <xsd:enumeration value="Policy"/>
          <xsd:enumeration value="Presentation"/>
          <xsd:enumeration value="Report"/>
          <xsd:enumeration value="Strategy"/>
          <xsd:enumeration value="Other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OENetDocumentType xmlns="1f70c37c-c3dd-452e-8808-84ca52e5f108">Presentation</IOENetDocumentType>
    <ol_Department xmlns="http://schemas.microsoft.com/sharepoint/v3">External Relations</ol_Department>
  </documentManagement>
</p:properties>
</file>

<file path=customXml/itemProps1.xml><?xml version="1.0" encoding="utf-8"?>
<ds:datastoreItem xmlns:ds="http://schemas.openxmlformats.org/officeDocument/2006/customXml" ds:itemID="{3194C293-62A5-490D-83AD-D57271ED98B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D6ABB17C-1081-41D3-9809-558BFD7AF3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f70c37c-c3dd-452e-8808-84ca52e5f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4F2051-3DA2-4405-8148-ED56183945A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1f70c37c-c3dd-452e-8808-84ca52e5f10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3056</TotalTime>
  <Words>930</Words>
  <Application>Microsoft Office PowerPoint</Application>
  <PresentationFormat>On-screen Show (4:3)</PresentationFormat>
  <Paragraphs>136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32</vt:i4>
      </vt:variant>
    </vt:vector>
  </HeadingPairs>
  <TitlesOfParts>
    <vt:vector size="48" baseType="lpstr">
      <vt:lpstr>MS PGothic</vt:lpstr>
      <vt:lpstr>Arial</vt:lpstr>
      <vt:lpstr>Calibri</vt:lpstr>
      <vt:lpstr>Helvetica</vt:lpstr>
      <vt:lpstr>Times New Roman</vt:lpstr>
      <vt:lpstr>Wingdings</vt:lpstr>
      <vt:lpstr>Light Blue</vt:lpstr>
      <vt:lpstr>Blue Celeste</vt:lpstr>
      <vt:lpstr>Bright Blue</vt:lpstr>
      <vt:lpstr>Sky Blue</vt:lpstr>
      <vt:lpstr>Yellow</vt:lpstr>
      <vt:lpstr>Orange</vt:lpstr>
      <vt:lpstr>Pink</vt:lpstr>
      <vt:lpstr>Purple</vt:lpstr>
      <vt:lpstr>Stone</vt:lpstr>
      <vt:lpstr>Light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UCL (IOE) powerpoint presentation template</dc:title>
  <dc:creator>Paul2</dc:creator>
  <cp:lastModifiedBy>Alexis Stones</cp:lastModifiedBy>
  <cp:revision>242</cp:revision>
  <dcterms:created xsi:type="dcterms:W3CDTF">2013-09-17T12:18:35Z</dcterms:created>
  <dcterms:modified xsi:type="dcterms:W3CDTF">2016-11-23T22:31:03Z</dcterms:modified>
</cp:coreProperties>
</file>